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4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46D7029-ACC2-464D-B366-576C582D32A8}">
          <p14:sldIdLst>
            <p14:sldId id="364"/>
          </p14:sldIdLst>
        </p14:section>
        <p14:section name="Sección sin título" id="{44FF61B0-3885-4551-BCB5-D2FDCD11CE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Rivera Redond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D21"/>
    <a:srgbClr val="62E040"/>
    <a:srgbClr val="FFFF99"/>
    <a:srgbClr val="FFFFCC"/>
    <a:srgbClr val="0066CC"/>
    <a:srgbClr val="99CCFF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7698" autoAdjust="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7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60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7E90-8170-42A9-AE7D-5A14DCED6742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7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60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1CB-74E1-4A34-9F74-6B8C54786E9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890909-E37E-42DB-8EC9-4B6323B65160}" type="slidenum">
              <a:rPr lang="es-ES" altLang="es-ES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es-E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6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74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93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02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74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4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80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80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85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3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474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99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EDF0-D9CF-4ABE-B221-025B3BF7D427}" type="datetimeFigureOut">
              <a:rPr lang="es-ES" smtClean="0"/>
              <a:pPr/>
              <a:t>01/02/2019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5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8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Conector recto 68"/>
          <p:cNvCxnSpPr>
            <a:cxnSpLocks/>
          </p:cNvCxnSpPr>
          <p:nvPr/>
        </p:nvCxnSpPr>
        <p:spPr>
          <a:xfrm>
            <a:off x="6191065" y="2069886"/>
            <a:ext cx="0" cy="9124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_s2063"/>
          <p:cNvSpPr>
            <a:spLocks noChangeArrowheads="1"/>
          </p:cNvSpPr>
          <p:nvPr/>
        </p:nvSpPr>
        <p:spPr bwMode="auto">
          <a:xfrm>
            <a:off x="8179276" y="2602530"/>
            <a:ext cx="3934048" cy="3139049"/>
          </a:xfrm>
          <a:prstGeom prst="roundRect">
            <a:avLst>
              <a:gd name="adj" fmla="val 16667"/>
            </a:avLst>
          </a:prstGeom>
          <a:solidFill>
            <a:schemeClr val="bg1"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</p:txBody>
      </p:sp>
      <p:sp>
        <p:nvSpPr>
          <p:cNvPr id="2060" name="_s2063"/>
          <p:cNvSpPr>
            <a:spLocks noChangeArrowheads="1"/>
          </p:cNvSpPr>
          <p:nvPr/>
        </p:nvSpPr>
        <p:spPr bwMode="auto">
          <a:xfrm>
            <a:off x="5040655" y="203690"/>
            <a:ext cx="2300819" cy="301894"/>
          </a:xfrm>
          <a:prstGeom prst="roundRect">
            <a:avLst>
              <a:gd name="adj" fmla="val 16667"/>
            </a:avLst>
          </a:prstGeom>
          <a:solidFill>
            <a:schemeClr val="tx1"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PRESIDENCIA</a:t>
            </a:r>
            <a:endParaRPr lang="es-ES" altLang="es-ES" sz="800" b="1" dirty="0">
              <a:solidFill>
                <a:srgbClr val="FFFFFF"/>
              </a:solidFill>
            </a:endParaRPr>
          </a:p>
        </p:txBody>
      </p:sp>
      <p:sp>
        <p:nvSpPr>
          <p:cNvPr id="100" name="_s2063"/>
          <p:cNvSpPr>
            <a:spLocks noChangeArrowheads="1"/>
          </p:cNvSpPr>
          <p:nvPr/>
        </p:nvSpPr>
        <p:spPr bwMode="auto">
          <a:xfrm>
            <a:off x="231778" y="2964759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Dirección de Turismo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  <a:latin typeface="Arial" pitchFamily="34" charset="0"/>
              </a:rPr>
              <a:t>Miguel Sanz Castedo</a:t>
            </a:r>
          </a:p>
        </p:txBody>
      </p:sp>
      <p:cxnSp>
        <p:nvCxnSpPr>
          <p:cNvPr id="36" name="35 Conector recto"/>
          <p:cNvCxnSpPr/>
          <p:nvPr/>
        </p:nvCxnSpPr>
        <p:spPr>
          <a:xfrm>
            <a:off x="4731218" y="2430970"/>
            <a:ext cx="15889" cy="3723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_s2063"/>
          <p:cNvSpPr>
            <a:spLocks noChangeArrowheads="1"/>
          </p:cNvSpPr>
          <p:nvPr/>
        </p:nvSpPr>
        <p:spPr bwMode="auto">
          <a:xfrm>
            <a:off x="5040659" y="1144345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CONSEJERO DELEGADO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Antonio J. Fernández Segura</a:t>
            </a:r>
          </a:p>
        </p:txBody>
      </p:sp>
      <p:cxnSp>
        <p:nvCxnSpPr>
          <p:cNvPr id="16" name="15 Conector recto"/>
          <p:cNvCxnSpPr>
            <a:stCxn id="100" idx="0"/>
          </p:cNvCxnSpPr>
          <p:nvPr/>
        </p:nvCxnSpPr>
        <p:spPr>
          <a:xfrm flipV="1">
            <a:off x="1382186" y="2435184"/>
            <a:ext cx="0" cy="5295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_s2063"/>
          <p:cNvSpPr>
            <a:spLocks noChangeArrowheads="1"/>
          </p:cNvSpPr>
          <p:nvPr/>
        </p:nvSpPr>
        <p:spPr bwMode="auto">
          <a:xfrm>
            <a:off x="6510655" y="1855160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Oficina Consejero Delegado</a:t>
            </a:r>
          </a:p>
        </p:txBody>
      </p:sp>
      <p:sp>
        <p:nvSpPr>
          <p:cNvPr id="128" name="_s2063"/>
          <p:cNvSpPr>
            <a:spLocks noChangeArrowheads="1"/>
          </p:cNvSpPr>
          <p:nvPr/>
        </p:nvSpPr>
        <p:spPr bwMode="auto">
          <a:xfrm>
            <a:off x="2676011" y="5248876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Infraestructuras</a:t>
            </a:r>
          </a:p>
        </p:txBody>
      </p:sp>
      <p:sp>
        <p:nvSpPr>
          <p:cNvPr id="130" name="_s2063"/>
          <p:cNvSpPr>
            <a:spLocks noChangeArrowheads="1"/>
          </p:cNvSpPr>
          <p:nvPr/>
        </p:nvSpPr>
        <p:spPr bwMode="auto">
          <a:xfrm>
            <a:off x="2656816" y="2982310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Económico  Financiera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Francisco Javier Castón Rosas</a:t>
            </a:r>
          </a:p>
        </p:txBody>
      </p:sp>
      <p:sp>
        <p:nvSpPr>
          <p:cNvPr id="131" name="_s2063"/>
          <p:cNvSpPr>
            <a:spLocks noChangeArrowheads="1"/>
          </p:cNvSpPr>
          <p:nvPr/>
        </p:nvSpPr>
        <p:spPr bwMode="auto">
          <a:xfrm>
            <a:off x="2676011" y="3534761"/>
            <a:ext cx="1750478" cy="52825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Secretaria General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del Consejo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50" dirty="0">
                <a:solidFill>
                  <a:srgbClr val="FFFFFF"/>
                </a:solidFill>
              </a:rPr>
              <a:t>Joaquín Fdez de Angulo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50" dirty="0">
                <a:solidFill>
                  <a:srgbClr val="FFFFFF"/>
                </a:solidFill>
              </a:rPr>
              <a:t> Martínez –Vara de Rey</a:t>
            </a:r>
            <a:endParaRPr lang="es-ES_tradnl" altLang="es-ES" sz="75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</p:txBody>
      </p:sp>
      <p:sp>
        <p:nvSpPr>
          <p:cNvPr id="132" name="_s2063"/>
          <p:cNvSpPr>
            <a:spLocks noChangeArrowheads="1"/>
          </p:cNvSpPr>
          <p:nvPr/>
        </p:nvSpPr>
        <p:spPr bwMode="auto">
          <a:xfrm>
            <a:off x="2676011" y="4134452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Comunicación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Jacobo Rivero Rodríguez</a:t>
            </a:r>
          </a:p>
        </p:txBody>
      </p:sp>
      <p:sp>
        <p:nvSpPr>
          <p:cNvPr id="138" name="_s2063"/>
          <p:cNvSpPr>
            <a:spLocks noChangeArrowheads="1"/>
          </p:cNvSpPr>
          <p:nvPr/>
        </p:nvSpPr>
        <p:spPr bwMode="auto">
          <a:xfrm>
            <a:off x="2676011" y="4686902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Seguridad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Y Emergencias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Raúl Valera Tena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8271766" y="2964753"/>
            <a:ext cx="3770334" cy="2666896"/>
            <a:chOff x="6238007" y="4368372"/>
            <a:chExt cx="3770334" cy="2500255"/>
          </a:xfrm>
        </p:grpSpPr>
        <p:sp>
          <p:nvSpPr>
            <p:cNvPr id="148" name="_s2063"/>
            <p:cNvSpPr>
              <a:spLocks noChangeArrowheads="1"/>
            </p:cNvSpPr>
            <p:nvPr/>
          </p:nvSpPr>
          <p:spPr bwMode="auto">
            <a:xfrm>
              <a:off x="6238007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  <a:latin typeface="Arial" pitchFamily="34" charset="0"/>
                </a:rPr>
                <a:t>TEATROS</a:t>
              </a:r>
            </a:p>
          </p:txBody>
        </p:sp>
        <p:sp>
          <p:nvSpPr>
            <p:cNvPr id="149" name="_s2063"/>
            <p:cNvSpPr>
              <a:spLocks noChangeArrowheads="1"/>
            </p:cNvSpPr>
            <p:nvPr/>
          </p:nvSpPr>
          <p:spPr bwMode="auto">
            <a:xfrm>
              <a:off x="8257863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CENTROS CULTURALES</a:t>
              </a:r>
            </a:p>
          </p:txBody>
        </p:sp>
        <p:sp>
          <p:nvSpPr>
            <p:cNvPr id="157" name="_s2063"/>
            <p:cNvSpPr>
              <a:spLocks noChangeArrowheads="1"/>
            </p:cNvSpPr>
            <p:nvPr/>
          </p:nvSpPr>
          <p:spPr bwMode="auto">
            <a:xfrm>
              <a:off x="6238007" y="4630458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TEATRO ESPAÑOL</a:t>
              </a:r>
            </a:p>
          </p:txBody>
        </p:sp>
        <p:sp>
          <p:nvSpPr>
            <p:cNvPr id="159" name="_s2063"/>
            <p:cNvSpPr>
              <a:spLocks noChangeArrowheads="1"/>
            </p:cNvSpPr>
            <p:nvPr/>
          </p:nvSpPr>
          <p:spPr bwMode="auto">
            <a:xfrm>
              <a:off x="6238007" y="485545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NAVES MATADERO</a:t>
              </a:r>
            </a:p>
          </p:txBody>
        </p:sp>
        <p:sp>
          <p:nvSpPr>
            <p:cNvPr id="160" name="_s2063"/>
            <p:cNvSpPr>
              <a:spLocks noChangeArrowheads="1"/>
            </p:cNvSpPr>
            <p:nvPr/>
          </p:nvSpPr>
          <p:spPr bwMode="auto">
            <a:xfrm>
              <a:off x="6238007" y="5293959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FERNÁN GÓMEZ</a:t>
              </a:r>
            </a:p>
          </p:txBody>
        </p:sp>
        <p:sp>
          <p:nvSpPr>
            <p:cNvPr id="162" name="_s2063"/>
            <p:cNvSpPr>
              <a:spLocks noChangeArrowheads="1"/>
            </p:cNvSpPr>
            <p:nvPr/>
          </p:nvSpPr>
          <p:spPr bwMode="auto">
            <a:xfrm>
              <a:off x="6238007" y="5076866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CIRCO PRICE</a:t>
              </a:r>
            </a:p>
          </p:txBody>
        </p:sp>
        <p:sp>
          <p:nvSpPr>
            <p:cNvPr id="163" name="_s2063"/>
            <p:cNvSpPr>
              <a:spLocks noChangeArrowheads="1"/>
            </p:cNvSpPr>
            <p:nvPr/>
          </p:nvSpPr>
          <p:spPr bwMode="auto">
            <a:xfrm>
              <a:off x="7305001" y="6632851"/>
              <a:ext cx="1750478" cy="23577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DAOIZ Y VELARDE</a:t>
              </a:r>
            </a:p>
          </p:txBody>
        </p:sp>
        <p:sp>
          <p:nvSpPr>
            <p:cNvPr id="164" name="_s2063"/>
            <p:cNvSpPr>
              <a:spLocks noChangeArrowheads="1"/>
            </p:cNvSpPr>
            <p:nvPr/>
          </p:nvSpPr>
          <p:spPr bwMode="auto">
            <a:xfrm>
              <a:off x="8257863" y="463033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MEDIALAB</a:t>
              </a:r>
            </a:p>
          </p:txBody>
        </p:sp>
        <p:sp>
          <p:nvSpPr>
            <p:cNvPr id="165" name="_s2063"/>
            <p:cNvSpPr>
              <a:spLocks noChangeArrowheads="1"/>
            </p:cNvSpPr>
            <p:nvPr/>
          </p:nvSpPr>
          <p:spPr bwMode="auto">
            <a:xfrm>
              <a:off x="8257863" y="4868460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CENTROCENTRO</a:t>
              </a:r>
            </a:p>
          </p:txBody>
        </p:sp>
        <p:sp>
          <p:nvSpPr>
            <p:cNvPr id="166" name="_s2063"/>
            <p:cNvSpPr>
              <a:spLocks noChangeArrowheads="1"/>
            </p:cNvSpPr>
            <p:nvPr/>
          </p:nvSpPr>
          <p:spPr bwMode="auto">
            <a:xfrm>
              <a:off x="8247367" y="554745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INTERMEDIAE</a:t>
              </a:r>
            </a:p>
          </p:txBody>
        </p:sp>
        <p:sp>
          <p:nvSpPr>
            <p:cNvPr id="167" name="_s2063"/>
            <p:cNvSpPr>
              <a:spLocks noChangeArrowheads="1"/>
            </p:cNvSpPr>
            <p:nvPr/>
          </p:nvSpPr>
          <p:spPr bwMode="auto">
            <a:xfrm>
              <a:off x="8247367" y="5086997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CONDE DUQUE</a:t>
              </a:r>
            </a:p>
          </p:txBody>
        </p:sp>
        <p:sp>
          <p:nvSpPr>
            <p:cNvPr id="168" name="_s2063"/>
            <p:cNvSpPr>
              <a:spLocks noChangeArrowheads="1"/>
            </p:cNvSpPr>
            <p:nvPr/>
          </p:nvSpPr>
          <p:spPr bwMode="auto">
            <a:xfrm>
              <a:off x="8247367" y="5759746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CINETECA</a:t>
              </a:r>
            </a:p>
          </p:txBody>
        </p:sp>
        <p:sp>
          <p:nvSpPr>
            <p:cNvPr id="169" name="_s2063"/>
            <p:cNvSpPr>
              <a:spLocks noChangeArrowheads="1"/>
            </p:cNvSpPr>
            <p:nvPr/>
          </p:nvSpPr>
          <p:spPr bwMode="auto">
            <a:xfrm>
              <a:off x="8247367" y="5983583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RESIDENCIAS</a:t>
              </a:r>
            </a:p>
          </p:txBody>
        </p:sp>
        <p:sp>
          <p:nvSpPr>
            <p:cNvPr id="46" name="_s2063"/>
            <p:cNvSpPr>
              <a:spLocks noChangeArrowheads="1"/>
            </p:cNvSpPr>
            <p:nvPr/>
          </p:nvSpPr>
          <p:spPr bwMode="auto">
            <a:xfrm>
              <a:off x="8247367" y="531982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MATADERO MADRID</a:t>
              </a:r>
            </a:p>
          </p:txBody>
        </p:sp>
      </p:grpSp>
      <p:cxnSp>
        <p:nvCxnSpPr>
          <p:cNvPr id="9" name="Conector recto 8"/>
          <p:cNvCxnSpPr>
            <a:stCxn id="115" idx="2"/>
          </p:cNvCxnSpPr>
          <p:nvPr/>
        </p:nvCxnSpPr>
        <p:spPr>
          <a:xfrm flipH="1">
            <a:off x="6191065" y="1592020"/>
            <a:ext cx="2" cy="471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371553" y="2410170"/>
            <a:ext cx="8774747" cy="179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6191065" y="608821"/>
            <a:ext cx="0" cy="5355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>
            <a:cxnSpLocks/>
          </p:cNvCxnSpPr>
          <p:nvPr/>
        </p:nvCxnSpPr>
        <p:spPr>
          <a:xfrm flipV="1">
            <a:off x="10135667" y="2424070"/>
            <a:ext cx="0" cy="1890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_s2063"/>
          <p:cNvSpPr>
            <a:spLocks noChangeArrowheads="1"/>
          </p:cNvSpPr>
          <p:nvPr/>
        </p:nvSpPr>
        <p:spPr bwMode="auto">
          <a:xfrm>
            <a:off x="5085078" y="2981468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Dirección de Producción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Coordinación Técnica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  <a:latin typeface="Arial" pitchFamily="34" charset="0"/>
              </a:rPr>
              <a:t>Oscar Amigo Altisent</a:t>
            </a:r>
          </a:p>
        </p:txBody>
      </p:sp>
      <p:cxnSp>
        <p:nvCxnSpPr>
          <p:cNvPr id="34" name="Conector recto 33"/>
          <p:cNvCxnSpPr/>
          <p:nvPr/>
        </p:nvCxnSpPr>
        <p:spPr>
          <a:xfrm flipH="1">
            <a:off x="4423268" y="3186032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_s2063"/>
          <p:cNvSpPr>
            <a:spLocks noChangeArrowheads="1"/>
          </p:cNvSpPr>
          <p:nvPr/>
        </p:nvSpPr>
        <p:spPr bwMode="auto">
          <a:xfrm>
            <a:off x="2676011" y="5859339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Organización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Recursos Humanos</a:t>
            </a:r>
            <a:br>
              <a:rPr lang="es-ES_tradnl" altLang="es-ES" sz="800" b="1" dirty="0">
                <a:solidFill>
                  <a:srgbClr val="FFFFFF"/>
                </a:solidFill>
              </a:rPr>
            </a:br>
            <a:r>
              <a:rPr lang="es-ES_tradnl" altLang="es-ES" sz="800" dirty="0" smtClean="0">
                <a:solidFill>
                  <a:srgbClr val="FFFFFF"/>
                </a:solidFill>
              </a:rPr>
              <a:t>María</a:t>
            </a:r>
            <a:r>
              <a:rPr lang="es-ES_tradnl" altLang="es-ES" sz="800" b="1" dirty="0" smtClean="0">
                <a:solidFill>
                  <a:srgbClr val="FFFFFF"/>
                </a:solidFill>
              </a:rPr>
              <a:t> </a:t>
            </a:r>
            <a:r>
              <a:rPr lang="es-ES_tradnl" altLang="es-ES" sz="800" dirty="0" smtClean="0">
                <a:solidFill>
                  <a:srgbClr val="FFFFFF"/>
                </a:solidFill>
              </a:rPr>
              <a:t>Isabel Ucelay Delgado</a:t>
            </a:r>
            <a:endParaRPr lang="es-ES_tradnl" altLang="es-ES" sz="800" dirty="0">
              <a:solidFill>
                <a:srgbClr val="FFFFFF"/>
              </a:solidFill>
            </a:endParaRPr>
          </a:p>
        </p:txBody>
      </p:sp>
      <p:cxnSp>
        <p:nvCxnSpPr>
          <p:cNvPr id="61" name="Conector recto 60"/>
          <p:cNvCxnSpPr/>
          <p:nvPr/>
        </p:nvCxnSpPr>
        <p:spPr>
          <a:xfrm flipH="1">
            <a:off x="4428960" y="3876353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4438557" y="4359997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4428959" y="4885172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 flipH="1">
            <a:off x="4438557" y="5502241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4438557" y="6146488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6191065" y="2060488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_s2063"/>
          <p:cNvSpPr>
            <a:spLocks noChangeArrowheads="1"/>
          </p:cNvSpPr>
          <p:nvPr/>
        </p:nvSpPr>
        <p:spPr bwMode="auto">
          <a:xfrm>
            <a:off x="5040655" y="550890"/>
            <a:ext cx="2300819" cy="447675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CONSEJO DE ADMINISTRACIÓN</a:t>
            </a:r>
            <a:endParaRPr lang="es-ES" altLang="es-ES" sz="800" b="1" dirty="0">
              <a:solidFill>
                <a:srgbClr val="FFFFFF"/>
              </a:solidFill>
            </a:endParaRPr>
          </a:p>
        </p:txBody>
      </p:sp>
      <p:sp>
        <p:nvSpPr>
          <p:cNvPr id="44" name="_s2063">
            <a:extLst>
              <a:ext uri="{FF2B5EF4-FFF2-40B4-BE49-F238E27FC236}">
                <a16:creationId xmlns:a16="http://schemas.microsoft.com/office/drawing/2014/main" xmlns="" id="{1889D426-81ED-4AFD-AB98-065A2BB2D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126" y="4921227"/>
            <a:ext cx="1750478" cy="235513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ESPACIO PUBLICO PLAZAS</a:t>
            </a:r>
          </a:p>
        </p:txBody>
      </p:sp>
      <p:pic>
        <p:nvPicPr>
          <p:cNvPr id="48" name="Imagen 47" descr="C:\Users\montserrat.sedeno\Desktop\submarca_horizontal_MD_negro (00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" y="448574"/>
            <a:ext cx="1660657" cy="940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2026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43948</TotalTime>
  <Words>101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Sanchez Jimenez</dc:creator>
  <cp:lastModifiedBy>Montserrat Sedeno Segovia</cp:lastModifiedBy>
  <cp:revision>1525</cp:revision>
  <cp:lastPrinted>2017-07-21T11:09:49Z</cp:lastPrinted>
  <dcterms:created xsi:type="dcterms:W3CDTF">2015-02-09T13:05:33Z</dcterms:created>
  <dcterms:modified xsi:type="dcterms:W3CDTF">2019-02-01T14:00:56Z</dcterms:modified>
</cp:coreProperties>
</file>