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93" r:id="rId2"/>
  </p:sldIdLst>
  <p:sldSz cx="12192000" cy="6858000"/>
  <p:notesSz cx="6797675" cy="99822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46D7029-ACC2-464D-B366-576C582D32A8}">
          <p14:sldIdLst>
            <p14:sldId id="393"/>
          </p14:sldIdLst>
        </p14:section>
        <p14:section name="Sección sin título" id="{44FF61B0-3885-4551-BCB5-D2FDCD11CE4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nia Rivera Redondo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CD21"/>
    <a:srgbClr val="62E040"/>
    <a:srgbClr val="FFFF99"/>
    <a:srgbClr val="FFFFCC"/>
    <a:srgbClr val="0066CC"/>
    <a:srgbClr val="99CCFF"/>
    <a:srgbClr val="66C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06" autoAdjust="0"/>
    <p:restoredTop sz="97698" autoAdjust="0"/>
  </p:normalViewPr>
  <p:slideViewPr>
    <p:cSldViewPr snapToGrid="0">
      <p:cViewPr varScale="1">
        <p:scale>
          <a:sx n="89" d="100"/>
          <a:sy n="89" d="100"/>
        </p:scale>
        <p:origin x="869" y="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18" y="5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61" y="5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717E90-8170-42A9-AE7D-5A14DCED6742}" type="datetimeFigureOut">
              <a:rPr lang="es-ES" smtClean="0"/>
              <a:pPr/>
              <a:t>29/07/2019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71438" y="749300"/>
            <a:ext cx="6654800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41548"/>
            <a:ext cx="5438140" cy="44919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18" y="948136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61" y="9481360"/>
            <a:ext cx="2945659" cy="4991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D61CB-74E1-4A34-9F74-6B8C54786E90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166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7890909-E37E-42DB-8EC9-4B6323B65160}" type="slidenum">
              <a:rPr lang="es-ES" altLang="es-ES">
                <a:solidFill>
                  <a:prstClr val="black"/>
                </a:solidFill>
              </a:rPr>
              <a:pPr eaLnBrk="1" hangingPunct="1"/>
              <a:t>1</a:t>
            </a:fld>
            <a:endParaRPr lang="es-ES" altLang="es-ES" dirty="0">
              <a:solidFill>
                <a:prstClr val="black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1438" y="749300"/>
            <a:ext cx="6654800" cy="3743325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s-ES_tradnl" altLang="es-ES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5137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29/07/2019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991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29/07/2019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485748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29/07/2019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99348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29/07/2019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40027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3" y="170975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3" y="458948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29/07/2019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7414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1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29/07/2019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79409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9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801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801" y="2505076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6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29/07/2019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14854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29/07/2019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63307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29/07/2019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474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203" y="987439"/>
            <a:ext cx="617220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29/07/2019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66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91" y="457200"/>
            <a:ext cx="3932236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203" y="987439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91" y="2057400"/>
            <a:ext cx="3932236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9EDF0-D9CF-4ABE-B221-025B3BF7D427}" type="datetimeFigureOut">
              <a:rPr lang="es-ES" smtClean="0"/>
              <a:pPr/>
              <a:t>29/07/2019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65991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5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1" y="635636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9EDF0-D9CF-4ABE-B221-025B3BF7D427}" type="datetimeFigureOut">
              <a:rPr lang="es-ES" smtClean="0"/>
              <a:pPr/>
              <a:t>29/07/2019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5" y="635636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1" y="635636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5F59A7-0E18-4BFF-AFC9-7FE549F6349E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4084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5" name="Conector recto 64"/>
          <p:cNvCxnSpPr/>
          <p:nvPr/>
        </p:nvCxnSpPr>
        <p:spPr>
          <a:xfrm flipH="1">
            <a:off x="4438557" y="5906285"/>
            <a:ext cx="312491" cy="25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recto 62"/>
          <p:cNvCxnSpPr/>
          <p:nvPr/>
        </p:nvCxnSpPr>
        <p:spPr>
          <a:xfrm flipH="1">
            <a:off x="4428959" y="5384909"/>
            <a:ext cx="312491" cy="25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ector recto 61"/>
          <p:cNvCxnSpPr/>
          <p:nvPr/>
        </p:nvCxnSpPr>
        <p:spPr>
          <a:xfrm flipH="1">
            <a:off x="4438557" y="4849101"/>
            <a:ext cx="312491" cy="25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recto 60"/>
          <p:cNvCxnSpPr/>
          <p:nvPr/>
        </p:nvCxnSpPr>
        <p:spPr>
          <a:xfrm flipH="1">
            <a:off x="4428960" y="4280393"/>
            <a:ext cx="312491" cy="25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33"/>
          <p:cNvCxnSpPr/>
          <p:nvPr/>
        </p:nvCxnSpPr>
        <p:spPr>
          <a:xfrm flipH="1">
            <a:off x="4423268" y="3738934"/>
            <a:ext cx="312491" cy="25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/>
          <p:cNvCxnSpPr>
            <a:cxnSpLocks/>
          </p:cNvCxnSpPr>
          <p:nvPr/>
        </p:nvCxnSpPr>
        <p:spPr>
          <a:xfrm>
            <a:off x="6191065" y="2069886"/>
            <a:ext cx="0" cy="91242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_s2063"/>
          <p:cNvSpPr>
            <a:spLocks noChangeArrowheads="1"/>
          </p:cNvSpPr>
          <p:nvPr/>
        </p:nvSpPr>
        <p:spPr bwMode="auto">
          <a:xfrm>
            <a:off x="8179276" y="2602530"/>
            <a:ext cx="3934048" cy="3139049"/>
          </a:xfrm>
          <a:prstGeom prst="roundRect">
            <a:avLst>
              <a:gd name="adj" fmla="val 16667"/>
            </a:avLst>
          </a:prstGeom>
          <a:solidFill>
            <a:schemeClr val="bg1"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800" b="1" dirty="0">
              <a:solidFill>
                <a:srgbClr val="FFFFFF"/>
              </a:solidFill>
            </a:endParaRPr>
          </a:p>
        </p:txBody>
      </p:sp>
      <p:sp>
        <p:nvSpPr>
          <p:cNvPr id="2060" name="_s2063"/>
          <p:cNvSpPr>
            <a:spLocks noChangeArrowheads="1"/>
          </p:cNvSpPr>
          <p:nvPr/>
        </p:nvSpPr>
        <p:spPr bwMode="auto">
          <a:xfrm>
            <a:off x="5040655" y="203690"/>
            <a:ext cx="2300819" cy="301894"/>
          </a:xfrm>
          <a:prstGeom prst="roundRect">
            <a:avLst>
              <a:gd name="adj" fmla="val 16667"/>
            </a:avLst>
          </a:prstGeom>
          <a:solidFill>
            <a:schemeClr val="tx1">
              <a:alpha val="94901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PRESIDENCIA</a:t>
            </a:r>
            <a:endParaRPr lang="es-ES" altLang="es-ES" sz="800" b="1" dirty="0">
              <a:solidFill>
                <a:srgbClr val="FFFFFF"/>
              </a:solidFill>
            </a:endParaRPr>
          </a:p>
        </p:txBody>
      </p:sp>
      <p:sp>
        <p:nvSpPr>
          <p:cNvPr id="100" name="_s2063"/>
          <p:cNvSpPr>
            <a:spLocks noChangeArrowheads="1"/>
          </p:cNvSpPr>
          <p:nvPr/>
        </p:nvSpPr>
        <p:spPr bwMode="auto">
          <a:xfrm>
            <a:off x="231778" y="2964759"/>
            <a:ext cx="2300816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  <a:latin typeface="Arial" pitchFamily="34" charset="0"/>
              </a:rPr>
              <a:t>Dirección de Turismo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dirty="0">
                <a:solidFill>
                  <a:srgbClr val="FFFFFF"/>
                </a:solidFill>
                <a:latin typeface="Arial" pitchFamily="34" charset="0"/>
              </a:rPr>
              <a:t>Miguel Sanz Castedo</a:t>
            </a:r>
          </a:p>
        </p:txBody>
      </p:sp>
      <p:cxnSp>
        <p:nvCxnSpPr>
          <p:cNvPr id="36" name="35 Conector recto"/>
          <p:cNvCxnSpPr>
            <a:cxnSpLocks/>
          </p:cNvCxnSpPr>
          <p:nvPr/>
        </p:nvCxnSpPr>
        <p:spPr>
          <a:xfrm flipH="1">
            <a:off x="4728670" y="2409704"/>
            <a:ext cx="2548" cy="34935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_s2063"/>
          <p:cNvSpPr>
            <a:spLocks noChangeArrowheads="1"/>
          </p:cNvSpPr>
          <p:nvPr/>
        </p:nvSpPr>
        <p:spPr bwMode="auto">
          <a:xfrm>
            <a:off x="5040655" y="1135637"/>
            <a:ext cx="2300816" cy="447675"/>
          </a:xfrm>
          <a:prstGeom prst="roundRect">
            <a:avLst>
              <a:gd name="adj" fmla="val 16667"/>
            </a:avLst>
          </a:prstGeom>
          <a:solidFill>
            <a:schemeClr val="accent5">
              <a:lumMod val="50000"/>
              <a:alpha val="94901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CONSEJERO DELEGADO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Fernando Benzo Sáinz</a:t>
            </a:r>
          </a:p>
        </p:txBody>
      </p:sp>
      <p:cxnSp>
        <p:nvCxnSpPr>
          <p:cNvPr id="16" name="15 Conector recto"/>
          <p:cNvCxnSpPr>
            <a:stCxn id="100" idx="0"/>
          </p:cNvCxnSpPr>
          <p:nvPr/>
        </p:nvCxnSpPr>
        <p:spPr>
          <a:xfrm flipV="1">
            <a:off x="1382186" y="2435184"/>
            <a:ext cx="0" cy="52957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7" name="_s2063"/>
          <p:cNvSpPr>
            <a:spLocks noChangeArrowheads="1"/>
          </p:cNvSpPr>
          <p:nvPr/>
        </p:nvSpPr>
        <p:spPr bwMode="auto">
          <a:xfrm>
            <a:off x="6510655" y="1855160"/>
            <a:ext cx="1750478" cy="447675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Secretaría Consejero Delegado</a:t>
            </a:r>
          </a:p>
        </p:txBody>
      </p:sp>
      <p:sp>
        <p:nvSpPr>
          <p:cNvPr id="128" name="_s2063"/>
          <p:cNvSpPr>
            <a:spLocks noChangeArrowheads="1"/>
          </p:cNvSpPr>
          <p:nvPr/>
        </p:nvSpPr>
        <p:spPr bwMode="auto">
          <a:xfrm>
            <a:off x="2697277" y="5154064"/>
            <a:ext cx="1750478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Dirección de Infraestructuras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dirty="0">
                <a:solidFill>
                  <a:srgbClr val="FFFFFF"/>
                </a:solidFill>
              </a:rPr>
              <a:t>Elena Larrú Martínez</a:t>
            </a:r>
          </a:p>
        </p:txBody>
      </p:sp>
      <p:sp>
        <p:nvSpPr>
          <p:cNvPr id="130" name="_s2063"/>
          <p:cNvSpPr>
            <a:spLocks noChangeArrowheads="1"/>
          </p:cNvSpPr>
          <p:nvPr/>
        </p:nvSpPr>
        <p:spPr bwMode="auto">
          <a:xfrm>
            <a:off x="2678082" y="2983195"/>
            <a:ext cx="1750478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Dirección Económico  Financiera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dirty="0">
                <a:solidFill>
                  <a:srgbClr val="FFFFFF"/>
                </a:solidFill>
              </a:rPr>
              <a:t>Francisco Javier Castón Rosas</a:t>
            </a:r>
          </a:p>
        </p:txBody>
      </p:sp>
      <p:sp>
        <p:nvSpPr>
          <p:cNvPr id="131" name="_s2063"/>
          <p:cNvSpPr>
            <a:spLocks noChangeArrowheads="1"/>
          </p:cNvSpPr>
          <p:nvPr/>
        </p:nvSpPr>
        <p:spPr bwMode="auto">
          <a:xfrm>
            <a:off x="2697277" y="3503747"/>
            <a:ext cx="1750478" cy="528254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800" b="1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Secretaria General 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del Consejo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50" dirty="0">
                <a:solidFill>
                  <a:srgbClr val="FFFFFF"/>
                </a:solidFill>
              </a:rPr>
              <a:t>Joaquín Fdez de Angulo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750" dirty="0">
                <a:solidFill>
                  <a:srgbClr val="FFFFFF"/>
                </a:solidFill>
              </a:rPr>
              <a:t> Martínez –Vara de Rey</a:t>
            </a:r>
            <a:endParaRPr lang="es-ES_tradnl" altLang="es-ES" sz="750" b="1" dirty="0">
              <a:solidFill>
                <a:srgbClr val="FFFFFF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endParaRPr lang="es-ES_tradnl" altLang="es-ES" sz="800" b="1" dirty="0">
              <a:solidFill>
                <a:srgbClr val="FFFFFF"/>
              </a:solidFill>
            </a:endParaRPr>
          </a:p>
        </p:txBody>
      </p:sp>
      <p:sp>
        <p:nvSpPr>
          <p:cNvPr id="132" name="_s2063"/>
          <p:cNvSpPr>
            <a:spLocks noChangeArrowheads="1"/>
          </p:cNvSpPr>
          <p:nvPr/>
        </p:nvSpPr>
        <p:spPr bwMode="auto">
          <a:xfrm>
            <a:off x="2697277" y="4103438"/>
            <a:ext cx="1750478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Dirección de Comunicación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800" dirty="0">
                <a:solidFill>
                  <a:srgbClr val="FFFFFF"/>
                </a:solidFill>
              </a:rPr>
              <a:t>Marisa Bernal Gallero</a:t>
            </a:r>
          </a:p>
        </p:txBody>
      </p:sp>
      <p:sp>
        <p:nvSpPr>
          <p:cNvPr id="138" name="_s2063"/>
          <p:cNvSpPr>
            <a:spLocks noChangeArrowheads="1"/>
          </p:cNvSpPr>
          <p:nvPr/>
        </p:nvSpPr>
        <p:spPr bwMode="auto">
          <a:xfrm>
            <a:off x="2697277" y="4623989"/>
            <a:ext cx="1750478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Dirección de Seguridad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Y Emergencias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dirty="0">
                <a:solidFill>
                  <a:srgbClr val="FFFFFF"/>
                </a:solidFill>
              </a:rPr>
              <a:t>Raúl Valera Tena</a:t>
            </a:r>
          </a:p>
        </p:txBody>
      </p:sp>
      <p:grpSp>
        <p:nvGrpSpPr>
          <p:cNvPr id="25" name="Grupo 24"/>
          <p:cNvGrpSpPr/>
          <p:nvPr/>
        </p:nvGrpSpPr>
        <p:grpSpPr>
          <a:xfrm>
            <a:off x="8271766" y="2964753"/>
            <a:ext cx="3770334" cy="2666896"/>
            <a:chOff x="6238007" y="4368372"/>
            <a:chExt cx="3770334" cy="2500255"/>
          </a:xfrm>
        </p:grpSpPr>
        <p:sp>
          <p:nvSpPr>
            <p:cNvPr id="148" name="_s2063"/>
            <p:cNvSpPr>
              <a:spLocks noChangeArrowheads="1"/>
            </p:cNvSpPr>
            <p:nvPr/>
          </p:nvSpPr>
          <p:spPr bwMode="auto">
            <a:xfrm>
              <a:off x="6238007" y="4368372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  <a:latin typeface="Arial" pitchFamily="34" charset="0"/>
                </a:rPr>
                <a:t>TEATROS</a:t>
              </a:r>
            </a:p>
          </p:txBody>
        </p:sp>
        <p:sp>
          <p:nvSpPr>
            <p:cNvPr id="149" name="_s2063"/>
            <p:cNvSpPr>
              <a:spLocks noChangeArrowheads="1"/>
            </p:cNvSpPr>
            <p:nvPr/>
          </p:nvSpPr>
          <p:spPr bwMode="auto">
            <a:xfrm>
              <a:off x="8257863" y="4368372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bg1">
                <a:lumMod val="50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CENTROS CULTURALES</a:t>
              </a:r>
            </a:p>
          </p:txBody>
        </p:sp>
        <p:sp>
          <p:nvSpPr>
            <p:cNvPr id="157" name="_s2063"/>
            <p:cNvSpPr>
              <a:spLocks noChangeArrowheads="1"/>
            </p:cNvSpPr>
            <p:nvPr/>
          </p:nvSpPr>
          <p:spPr bwMode="auto">
            <a:xfrm>
              <a:off x="6238007" y="4630458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TEATRO ESPAÑOL</a:t>
              </a:r>
            </a:p>
          </p:txBody>
        </p:sp>
        <p:sp>
          <p:nvSpPr>
            <p:cNvPr id="159" name="_s2063"/>
            <p:cNvSpPr>
              <a:spLocks noChangeArrowheads="1"/>
            </p:cNvSpPr>
            <p:nvPr/>
          </p:nvSpPr>
          <p:spPr bwMode="auto">
            <a:xfrm>
              <a:off x="6238007" y="4855452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NAVES MATADERO</a:t>
              </a:r>
            </a:p>
          </p:txBody>
        </p:sp>
        <p:sp>
          <p:nvSpPr>
            <p:cNvPr id="160" name="_s2063"/>
            <p:cNvSpPr>
              <a:spLocks noChangeArrowheads="1"/>
            </p:cNvSpPr>
            <p:nvPr/>
          </p:nvSpPr>
          <p:spPr bwMode="auto">
            <a:xfrm>
              <a:off x="6238007" y="5293959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FERNÁN GÓMEZ</a:t>
              </a:r>
            </a:p>
          </p:txBody>
        </p:sp>
        <p:sp>
          <p:nvSpPr>
            <p:cNvPr id="162" name="_s2063"/>
            <p:cNvSpPr>
              <a:spLocks noChangeArrowheads="1"/>
            </p:cNvSpPr>
            <p:nvPr/>
          </p:nvSpPr>
          <p:spPr bwMode="auto">
            <a:xfrm>
              <a:off x="6238007" y="5076866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CIRCO PRICE</a:t>
              </a:r>
            </a:p>
          </p:txBody>
        </p:sp>
        <p:sp>
          <p:nvSpPr>
            <p:cNvPr id="163" name="_s2063"/>
            <p:cNvSpPr>
              <a:spLocks noChangeArrowheads="1"/>
            </p:cNvSpPr>
            <p:nvPr/>
          </p:nvSpPr>
          <p:spPr bwMode="auto">
            <a:xfrm>
              <a:off x="7305001" y="6632851"/>
              <a:ext cx="1750478" cy="235776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DAOIZ Y VELARDE</a:t>
              </a:r>
            </a:p>
          </p:txBody>
        </p:sp>
        <p:sp>
          <p:nvSpPr>
            <p:cNvPr id="164" name="_s2063"/>
            <p:cNvSpPr>
              <a:spLocks noChangeArrowheads="1"/>
            </p:cNvSpPr>
            <p:nvPr/>
          </p:nvSpPr>
          <p:spPr bwMode="auto">
            <a:xfrm>
              <a:off x="8257863" y="4630335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MEDIALAB</a:t>
              </a:r>
            </a:p>
          </p:txBody>
        </p:sp>
        <p:sp>
          <p:nvSpPr>
            <p:cNvPr id="165" name="_s2063"/>
            <p:cNvSpPr>
              <a:spLocks noChangeArrowheads="1"/>
            </p:cNvSpPr>
            <p:nvPr/>
          </p:nvSpPr>
          <p:spPr bwMode="auto">
            <a:xfrm>
              <a:off x="8257863" y="4868460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CENTROCENTRO</a:t>
              </a:r>
            </a:p>
          </p:txBody>
        </p:sp>
        <p:sp>
          <p:nvSpPr>
            <p:cNvPr id="166" name="_s2063"/>
            <p:cNvSpPr>
              <a:spLocks noChangeArrowheads="1"/>
            </p:cNvSpPr>
            <p:nvPr/>
          </p:nvSpPr>
          <p:spPr bwMode="auto">
            <a:xfrm>
              <a:off x="8247367" y="5547455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60000"/>
                <a:lumOff val="40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INTERMEDIAE</a:t>
              </a:r>
            </a:p>
          </p:txBody>
        </p:sp>
        <p:sp>
          <p:nvSpPr>
            <p:cNvPr id="167" name="_s2063"/>
            <p:cNvSpPr>
              <a:spLocks noChangeArrowheads="1"/>
            </p:cNvSpPr>
            <p:nvPr/>
          </p:nvSpPr>
          <p:spPr bwMode="auto">
            <a:xfrm>
              <a:off x="8247367" y="5086997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CONDE DUQUE</a:t>
              </a:r>
            </a:p>
          </p:txBody>
        </p:sp>
        <p:sp>
          <p:nvSpPr>
            <p:cNvPr id="168" name="_s2063"/>
            <p:cNvSpPr>
              <a:spLocks noChangeArrowheads="1"/>
            </p:cNvSpPr>
            <p:nvPr/>
          </p:nvSpPr>
          <p:spPr bwMode="auto">
            <a:xfrm>
              <a:off x="8247367" y="5759746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60000"/>
                <a:lumOff val="40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CINETECA</a:t>
              </a:r>
            </a:p>
          </p:txBody>
        </p:sp>
        <p:sp>
          <p:nvSpPr>
            <p:cNvPr id="169" name="_s2063"/>
            <p:cNvSpPr>
              <a:spLocks noChangeArrowheads="1"/>
            </p:cNvSpPr>
            <p:nvPr/>
          </p:nvSpPr>
          <p:spPr bwMode="auto">
            <a:xfrm>
              <a:off x="8247367" y="5983583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60000"/>
                <a:lumOff val="40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RESIDENCIAS</a:t>
              </a:r>
            </a:p>
          </p:txBody>
        </p:sp>
        <p:sp>
          <p:nvSpPr>
            <p:cNvPr id="46" name="_s2063"/>
            <p:cNvSpPr>
              <a:spLocks noChangeArrowheads="1"/>
            </p:cNvSpPr>
            <p:nvPr/>
          </p:nvSpPr>
          <p:spPr bwMode="auto">
            <a:xfrm>
              <a:off x="8247367" y="5319822"/>
              <a:ext cx="1750478" cy="223837"/>
            </a:xfrm>
            <a:prstGeom prst="roundRect">
              <a:avLst>
                <a:gd name="adj" fmla="val 16667"/>
              </a:avLst>
            </a:prstGeom>
            <a:solidFill>
              <a:schemeClr val="accent1">
                <a:lumMod val="75000"/>
                <a:alpha val="95000"/>
              </a:schemeClr>
            </a:solidFill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</a:pPr>
              <a:r>
                <a:rPr lang="es-ES_tradnl" altLang="es-ES" sz="800" b="1" dirty="0">
                  <a:solidFill>
                    <a:srgbClr val="FFFFFF"/>
                  </a:solidFill>
                </a:rPr>
                <a:t>MATADERO MADRID</a:t>
              </a:r>
            </a:p>
          </p:txBody>
        </p:sp>
      </p:grpSp>
      <p:cxnSp>
        <p:nvCxnSpPr>
          <p:cNvPr id="9" name="Conector recto 8"/>
          <p:cNvCxnSpPr>
            <a:cxnSpLocks/>
            <a:stCxn id="115" idx="2"/>
          </p:cNvCxnSpPr>
          <p:nvPr/>
        </p:nvCxnSpPr>
        <p:spPr>
          <a:xfrm flipH="1">
            <a:off x="6191061" y="1583312"/>
            <a:ext cx="2" cy="47103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/>
          <p:cNvCxnSpPr/>
          <p:nvPr/>
        </p:nvCxnSpPr>
        <p:spPr>
          <a:xfrm>
            <a:off x="1371553" y="2410170"/>
            <a:ext cx="8774747" cy="1790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13"/>
          <p:cNvCxnSpPr/>
          <p:nvPr/>
        </p:nvCxnSpPr>
        <p:spPr>
          <a:xfrm flipV="1">
            <a:off x="6191065" y="608821"/>
            <a:ext cx="0" cy="53552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63"/>
          <p:cNvCxnSpPr>
            <a:cxnSpLocks/>
          </p:cNvCxnSpPr>
          <p:nvPr/>
        </p:nvCxnSpPr>
        <p:spPr>
          <a:xfrm flipV="1">
            <a:off x="10135667" y="2424070"/>
            <a:ext cx="0" cy="18909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_s2063"/>
          <p:cNvSpPr>
            <a:spLocks noChangeArrowheads="1"/>
          </p:cNvSpPr>
          <p:nvPr/>
        </p:nvSpPr>
        <p:spPr bwMode="auto">
          <a:xfrm>
            <a:off x="5085078" y="2981468"/>
            <a:ext cx="2300816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  <a:latin typeface="Arial" pitchFamily="34" charset="0"/>
              </a:rPr>
              <a:t>Dirección de Producción y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  <a:latin typeface="Arial" pitchFamily="34" charset="0"/>
              </a:rPr>
              <a:t>Coordinación Técnica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dirty="0">
                <a:solidFill>
                  <a:srgbClr val="FFFFFF"/>
                </a:solidFill>
                <a:latin typeface="Arial" pitchFamily="34" charset="0"/>
              </a:rPr>
              <a:t>Oscar Amigo Altisent</a:t>
            </a:r>
          </a:p>
        </p:txBody>
      </p:sp>
      <p:sp>
        <p:nvSpPr>
          <p:cNvPr id="51" name="_s2063"/>
          <p:cNvSpPr>
            <a:spLocks noChangeArrowheads="1"/>
          </p:cNvSpPr>
          <p:nvPr/>
        </p:nvSpPr>
        <p:spPr bwMode="auto">
          <a:xfrm>
            <a:off x="2686644" y="5679466"/>
            <a:ext cx="1750478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Dirección de Organización y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Recursos Humanos</a:t>
            </a:r>
            <a:br>
              <a:rPr lang="es-ES_tradnl" altLang="es-ES" sz="800" b="1" dirty="0">
                <a:solidFill>
                  <a:srgbClr val="FFFFFF"/>
                </a:solidFill>
              </a:rPr>
            </a:br>
            <a:r>
              <a:rPr lang="es-ES_tradnl" altLang="es-ES" sz="800" dirty="0">
                <a:solidFill>
                  <a:srgbClr val="FFFFFF"/>
                </a:solidFill>
              </a:rPr>
              <a:t>Isabel Ucelay Delgado</a:t>
            </a:r>
          </a:p>
        </p:txBody>
      </p:sp>
      <p:cxnSp>
        <p:nvCxnSpPr>
          <p:cNvPr id="68" name="Conector recto 67"/>
          <p:cNvCxnSpPr/>
          <p:nvPr/>
        </p:nvCxnSpPr>
        <p:spPr>
          <a:xfrm flipH="1">
            <a:off x="6182676" y="2060488"/>
            <a:ext cx="312491" cy="25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_s2063"/>
          <p:cNvSpPr>
            <a:spLocks noChangeArrowheads="1"/>
          </p:cNvSpPr>
          <p:nvPr/>
        </p:nvSpPr>
        <p:spPr bwMode="auto">
          <a:xfrm>
            <a:off x="5040655" y="550890"/>
            <a:ext cx="2300819" cy="447675"/>
          </a:xfrm>
          <a:prstGeom prst="roundRect">
            <a:avLst>
              <a:gd name="adj" fmla="val 16667"/>
            </a:avLst>
          </a:prstGeom>
          <a:solidFill>
            <a:schemeClr val="tx1">
              <a:lumMod val="85000"/>
              <a:lumOff val="1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CONSEJO DE ADMINISTRACIÓN</a:t>
            </a:r>
            <a:endParaRPr lang="es-ES" altLang="es-ES" sz="800" b="1" dirty="0">
              <a:solidFill>
                <a:srgbClr val="FFFFFF"/>
              </a:solidFill>
            </a:endParaRPr>
          </a:p>
        </p:txBody>
      </p:sp>
      <p:sp>
        <p:nvSpPr>
          <p:cNvPr id="44" name="_s2063">
            <a:extLst>
              <a:ext uri="{FF2B5EF4-FFF2-40B4-BE49-F238E27FC236}">
                <a16:creationId xmlns:a16="http://schemas.microsoft.com/office/drawing/2014/main" xmlns="" id="{1889D426-81ED-4AFD-AB98-065A2BB2D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281126" y="4921227"/>
            <a:ext cx="1750478" cy="235513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ESPACIO PUBLICO PLAZAS</a:t>
            </a:r>
          </a:p>
        </p:txBody>
      </p:sp>
      <p:sp>
        <p:nvSpPr>
          <p:cNvPr id="47" name="_s2063">
            <a:extLst>
              <a:ext uri="{FF2B5EF4-FFF2-40B4-BE49-F238E27FC236}">
                <a16:creationId xmlns:a16="http://schemas.microsoft.com/office/drawing/2014/main" xmlns="" id="{B2871D0C-C934-49E6-9240-25E00BFDF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1778" y="3418366"/>
            <a:ext cx="1150408" cy="302102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FILM OFFICE</a:t>
            </a:r>
          </a:p>
        </p:txBody>
      </p:sp>
      <p:cxnSp>
        <p:nvCxnSpPr>
          <p:cNvPr id="49" name="Conector recto 48">
            <a:extLst>
              <a:ext uri="{FF2B5EF4-FFF2-40B4-BE49-F238E27FC236}">
                <a16:creationId xmlns:a16="http://schemas.microsoft.com/office/drawing/2014/main" xmlns="" id="{058CCF41-A2AE-459F-979C-6AA46F36DA45}"/>
              </a:ext>
            </a:extLst>
          </p:cNvPr>
          <p:cNvCxnSpPr/>
          <p:nvPr/>
        </p:nvCxnSpPr>
        <p:spPr>
          <a:xfrm flipH="1">
            <a:off x="4416179" y="3200215"/>
            <a:ext cx="312491" cy="25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_s2063">
            <a:extLst>
              <a:ext uri="{FF2B5EF4-FFF2-40B4-BE49-F238E27FC236}">
                <a16:creationId xmlns:a16="http://schemas.microsoft.com/office/drawing/2014/main" xmlns="" id="{4026973B-552E-47AC-8F41-DEDB596E0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5668" y="1676438"/>
            <a:ext cx="1995804" cy="447675"/>
          </a:xfrm>
          <a:prstGeom prst="roundRect">
            <a:avLst>
              <a:gd name="adj" fmla="val 16667"/>
            </a:avLst>
          </a:prstGeom>
          <a:solidFill>
            <a:schemeClr val="accent1">
              <a:lumMod val="75000"/>
              <a:alpha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_tradnl" altLang="es-ES" sz="800" b="1" dirty="0">
                <a:solidFill>
                  <a:srgbClr val="FFFFFF"/>
                </a:solidFill>
              </a:rPr>
              <a:t>Dirección de Relaciones Institucionales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s-ES" sz="800" dirty="0">
                <a:solidFill>
                  <a:srgbClr val="FFFFFF"/>
                </a:solidFill>
              </a:rPr>
              <a:t>Manuel Barranco Mateos</a:t>
            </a:r>
            <a:endParaRPr lang="es-ES_tradnl" altLang="es-ES" sz="800" dirty="0">
              <a:solidFill>
                <a:srgbClr val="FFFFFF"/>
              </a:solidFill>
            </a:endParaRPr>
          </a:p>
        </p:txBody>
      </p:sp>
      <p:cxnSp>
        <p:nvCxnSpPr>
          <p:cNvPr id="52" name="Conector recto 51">
            <a:extLst>
              <a:ext uri="{FF2B5EF4-FFF2-40B4-BE49-F238E27FC236}">
                <a16:creationId xmlns:a16="http://schemas.microsoft.com/office/drawing/2014/main" xmlns="" id="{C1A51D1F-A4EC-467F-AE64-E5073DAFE72C}"/>
              </a:ext>
            </a:extLst>
          </p:cNvPr>
          <p:cNvCxnSpPr/>
          <p:nvPr/>
        </p:nvCxnSpPr>
        <p:spPr>
          <a:xfrm flipH="1">
            <a:off x="5863878" y="1869369"/>
            <a:ext cx="312491" cy="256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26230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48380</TotalTime>
  <Words>111</Words>
  <Application>Microsoft Office PowerPoint</Application>
  <PresentationFormat>Panorámica</PresentationFormat>
  <Paragraphs>45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 Sanchez Jimenez</dc:creator>
  <cp:lastModifiedBy>Montserrat Sedeno Segovia</cp:lastModifiedBy>
  <cp:revision>1859</cp:revision>
  <cp:lastPrinted>2019-07-29T05:33:26Z</cp:lastPrinted>
  <dcterms:created xsi:type="dcterms:W3CDTF">2015-02-09T13:05:33Z</dcterms:created>
  <dcterms:modified xsi:type="dcterms:W3CDTF">2019-07-29T05:34:04Z</dcterms:modified>
</cp:coreProperties>
</file>