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3" r:id="rId2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946D7029-ACC2-464D-B366-576C582D32A8}">
          <p14:sldIdLst>
            <p14:sldId id="393"/>
          </p14:sldIdLst>
        </p14:section>
        <p14:section name="Sección sin título" id="{44FF61B0-3885-4551-BCB5-D2FDCD11CE4C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nia Rivera Redondo" initials="" lastIdx="0" clrIdx="0"/>
  <p:cmAuthor id="2" name="Raquel Hernandez" initials="RH" lastIdx="0" clrIdx="1">
    <p:extLst>
      <p:ext uri="{19B8F6BF-5375-455C-9EA6-DF929625EA0E}">
        <p15:presenceInfo xmlns:p15="http://schemas.microsoft.com/office/powerpoint/2012/main" userId="S-1-5-21-2770220263-1200722318-3758073543-1227" providerId="AD"/>
      </p:ext>
    </p:extLst>
  </p:cmAuthor>
  <p:cmAuthor id="3" name="Tamara del Olmo" initials="TdO" lastIdx="9" clrIdx="2">
    <p:extLst>
      <p:ext uri="{19B8F6BF-5375-455C-9EA6-DF929625EA0E}">
        <p15:presenceInfo xmlns:p15="http://schemas.microsoft.com/office/powerpoint/2012/main" userId="S::tamara.delolmo@madrid-destino.com::4490c44a-6e26-4001-be5b-5be7782168c9" providerId="AD"/>
      </p:ext>
    </p:extLst>
  </p:cmAuthor>
  <p:cmAuthor id="4" name="Lidia Dominguez" initials="LD" lastIdx="14" clrIdx="3">
    <p:extLst>
      <p:ext uri="{19B8F6BF-5375-455C-9EA6-DF929625EA0E}">
        <p15:presenceInfo xmlns:p15="http://schemas.microsoft.com/office/powerpoint/2012/main" userId="S::lidia.dominguez@mdestino.onmicrosoft.com::0ffc3c93-d21b-4b83-971e-79570e2f4f68" providerId="AD"/>
      </p:ext>
    </p:extLst>
  </p:cmAuthor>
  <p:cmAuthor id="5" name="Lidia Dominguez" initials="LD [2]" lastIdx="6" clrIdx="4">
    <p:extLst>
      <p:ext uri="{19B8F6BF-5375-455C-9EA6-DF929625EA0E}">
        <p15:presenceInfo xmlns:p15="http://schemas.microsoft.com/office/powerpoint/2012/main" userId="S::lidia.dominguez@madrid-destino.com::0ffc3c93-d21b-4b83-971e-79570e2f4f6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B000"/>
    <a:srgbClr val="99CC00"/>
    <a:srgbClr val="FF66FF"/>
    <a:srgbClr val="66CCFF"/>
    <a:srgbClr val="FFFFCC"/>
    <a:srgbClr val="FF7C80"/>
    <a:srgbClr val="46CD21"/>
    <a:srgbClr val="62E040"/>
    <a:srgbClr val="FFFF9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11" autoAdjust="0"/>
    <p:restoredTop sz="97698" autoAdjust="0"/>
  </p:normalViewPr>
  <p:slideViewPr>
    <p:cSldViewPr snapToGrid="0">
      <p:cViewPr varScale="1">
        <p:scale>
          <a:sx n="86" d="100"/>
          <a:sy n="86" d="100"/>
        </p:scale>
        <p:origin x="758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0" y="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63" y="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17E90-8170-42A9-AE7D-5A14DCED6742}" type="datetimeFigureOut">
              <a:rPr lang="es-ES" smtClean="0"/>
              <a:pPr/>
              <a:t>18/05/2023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2950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6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0" y="9428587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63" y="9428587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D61CB-74E1-4A34-9F74-6B8C54786E90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66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7890909-E37E-42DB-8EC9-4B6323B65160}" type="slidenum">
              <a:rPr lang="es-ES" altLang="es-ES">
                <a:solidFill>
                  <a:prstClr val="black"/>
                </a:solidFill>
              </a:rPr>
              <a:pPr eaLnBrk="1" hangingPunct="1"/>
              <a:t>1</a:t>
            </a:fld>
            <a:endParaRPr lang="es-ES" altLang="es-ES" dirty="0">
              <a:solidFill>
                <a:prstClr val="black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altLang="es-E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137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7230-BF3C-493E-9B94-1BBA1A20DA0F}" type="datetime1">
              <a:rPr lang="es-ES" smtClean="0"/>
              <a:t>18/05/2023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59A7-0E18-4BFF-AFC9-7FE549F634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79911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E96DF-08B9-45B5-A116-DC9775E8D2DB}" type="datetime1">
              <a:rPr lang="es-ES" smtClean="0"/>
              <a:t>18/05/2023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59A7-0E18-4BFF-AFC9-7FE549F634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574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B87D-6F54-46F1-BDB9-C50040DE3D0D}" type="datetime1">
              <a:rPr lang="es-ES" smtClean="0"/>
              <a:t>18/05/2023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59A7-0E18-4BFF-AFC9-7FE549F634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9934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F7F38-3FE0-4B59-A584-8004191A168D}" type="datetime1">
              <a:rPr lang="es-ES" smtClean="0"/>
              <a:t>18/05/2023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59A7-0E18-4BFF-AFC9-7FE549F634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0027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3" y="170975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3" y="458948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01689-6B7C-4D87-B9CF-7553B02BFFDA}" type="datetime1">
              <a:rPr lang="es-ES" smtClean="0"/>
              <a:t>18/05/2023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59A7-0E18-4BFF-AFC9-7FE549F634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47414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EB0A-730D-45C8-8A70-23211373ABCC}" type="datetime1">
              <a:rPr lang="es-ES" smtClean="0"/>
              <a:t>18/05/2023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59A7-0E18-4BFF-AFC9-7FE549F634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79409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80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801" y="2505076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A6141-0122-4B25-8796-72353787CE40}" type="datetime1">
              <a:rPr lang="es-ES" smtClean="0"/>
              <a:t>18/05/2023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59A7-0E18-4BFF-AFC9-7FE549F634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4854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EAD95-EFC3-463A-B24B-1D15DB494922}" type="datetime1">
              <a:rPr lang="es-ES" smtClean="0"/>
              <a:t>18/05/2023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59A7-0E18-4BFF-AFC9-7FE549F634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63307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A143-D07A-4482-AA0C-8AA8ED68178C}" type="datetime1">
              <a:rPr lang="es-ES" smtClean="0"/>
              <a:t>18/05/2023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59A7-0E18-4BFF-AFC9-7FE549F634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9474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203" y="98743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21369-28C3-42D1-9B81-0EAF17A5503A}" type="datetime1">
              <a:rPr lang="es-ES" smtClean="0"/>
              <a:t>18/05/2023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59A7-0E18-4BFF-AFC9-7FE549F634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662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203" y="98743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71B9-5FAE-4223-98D2-E2BE362589E3}" type="datetime1">
              <a:rPr lang="es-ES" smtClean="0"/>
              <a:t>18/05/2023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59A7-0E18-4BFF-AFC9-7FE549F634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6599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5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6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F62F3-87A7-4CFC-83E8-567ED14E4FAC}" type="datetime1">
              <a:rPr lang="es-ES" smtClean="0"/>
              <a:t>18/05/2023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5" y="635636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6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F59A7-0E18-4BFF-AFC9-7FE549F634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4084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D4422528-7766-476F-B2CD-0CE4707BE8F2}"/>
              </a:ext>
            </a:extLst>
          </p:cNvPr>
          <p:cNvCxnSpPr>
            <a:cxnSpLocks/>
          </p:cNvCxnSpPr>
          <p:nvPr/>
        </p:nvCxnSpPr>
        <p:spPr>
          <a:xfrm flipH="1" flipV="1">
            <a:off x="11353799" y="2478099"/>
            <a:ext cx="1" cy="31242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E30E7495-3D49-4CDE-8237-C2AF42B81FF5}"/>
              </a:ext>
            </a:extLst>
          </p:cNvPr>
          <p:cNvCxnSpPr/>
          <p:nvPr/>
        </p:nvCxnSpPr>
        <p:spPr>
          <a:xfrm flipV="1">
            <a:off x="2164801" y="2474942"/>
            <a:ext cx="0" cy="56739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1114545E-3D0E-46BD-899B-D061F8D221BB}"/>
              </a:ext>
            </a:extLst>
          </p:cNvPr>
          <p:cNvCxnSpPr>
            <a:cxnSpLocks/>
          </p:cNvCxnSpPr>
          <p:nvPr/>
        </p:nvCxnSpPr>
        <p:spPr>
          <a:xfrm flipV="1">
            <a:off x="716763" y="2450083"/>
            <a:ext cx="0" cy="56021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848611EC-A71C-48C4-B5D4-2BBCA0ED88D1}"/>
              </a:ext>
            </a:extLst>
          </p:cNvPr>
          <p:cNvCxnSpPr/>
          <p:nvPr/>
        </p:nvCxnSpPr>
        <p:spPr>
          <a:xfrm flipV="1">
            <a:off x="3646826" y="2439017"/>
            <a:ext cx="0" cy="43683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199A42C4-DDA7-4C05-8136-922FC1D4396A}"/>
              </a:ext>
            </a:extLst>
          </p:cNvPr>
          <p:cNvCxnSpPr/>
          <p:nvPr/>
        </p:nvCxnSpPr>
        <p:spPr>
          <a:xfrm flipV="1">
            <a:off x="5199352" y="2485509"/>
            <a:ext cx="1942" cy="43683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BF12532A-09D2-4EB1-8669-55E2B5792E22}"/>
              </a:ext>
            </a:extLst>
          </p:cNvPr>
          <p:cNvCxnSpPr/>
          <p:nvPr/>
        </p:nvCxnSpPr>
        <p:spPr>
          <a:xfrm flipV="1">
            <a:off x="8216269" y="2462263"/>
            <a:ext cx="1" cy="43683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C88F554A-49F0-4A93-931C-181BBAD043FA}"/>
              </a:ext>
            </a:extLst>
          </p:cNvPr>
          <p:cNvCxnSpPr>
            <a:cxnSpLocks/>
          </p:cNvCxnSpPr>
          <p:nvPr/>
        </p:nvCxnSpPr>
        <p:spPr>
          <a:xfrm>
            <a:off x="93859" y="2439018"/>
            <a:ext cx="0" cy="182972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D6421F58-9F04-4881-AF99-E92328C9748C}"/>
              </a:ext>
            </a:extLst>
          </p:cNvPr>
          <p:cNvCxnSpPr>
            <a:cxnSpLocks/>
            <a:stCxn id="132" idx="3"/>
            <a:endCxn id="48" idx="1"/>
          </p:cNvCxnSpPr>
          <p:nvPr/>
        </p:nvCxnSpPr>
        <p:spPr>
          <a:xfrm>
            <a:off x="5697780" y="2090169"/>
            <a:ext cx="79886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049" name="Conector recto 2048">
            <a:extLst>
              <a:ext uri="{FF2B5EF4-FFF2-40B4-BE49-F238E27FC236}">
                <a16:creationId xmlns:a16="http://schemas.microsoft.com/office/drawing/2014/main" id="{DEEEFB11-9BFA-4B4B-B77F-18E7A1253F24}"/>
              </a:ext>
            </a:extLst>
          </p:cNvPr>
          <p:cNvCxnSpPr>
            <a:cxnSpLocks/>
          </p:cNvCxnSpPr>
          <p:nvPr/>
        </p:nvCxnSpPr>
        <p:spPr>
          <a:xfrm flipH="1" flipV="1">
            <a:off x="9712571" y="2485509"/>
            <a:ext cx="1" cy="31242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212C0F8E-3BC0-4402-B195-A1E3BF73B444}"/>
              </a:ext>
            </a:extLst>
          </p:cNvPr>
          <p:cNvCxnSpPr>
            <a:cxnSpLocks/>
          </p:cNvCxnSpPr>
          <p:nvPr/>
        </p:nvCxnSpPr>
        <p:spPr>
          <a:xfrm flipV="1">
            <a:off x="6649382" y="2485509"/>
            <a:ext cx="0" cy="31242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Conector recto 13"/>
          <p:cNvCxnSpPr>
            <a:cxnSpLocks/>
            <a:endCxn id="2060" idx="2"/>
          </p:cNvCxnSpPr>
          <p:nvPr/>
        </p:nvCxnSpPr>
        <p:spPr>
          <a:xfrm flipH="1" flipV="1">
            <a:off x="6057769" y="505584"/>
            <a:ext cx="1" cy="193343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72" name="_s2063"/>
          <p:cNvSpPr>
            <a:spLocks noChangeArrowheads="1"/>
          </p:cNvSpPr>
          <p:nvPr/>
        </p:nvSpPr>
        <p:spPr bwMode="auto">
          <a:xfrm>
            <a:off x="91483" y="3974922"/>
            <a:ext cx="3551177" cy="2134191"/>
          </a:xfrm>
          <a:prstGeom prst="roundRect">
            <a:avLst>
              <a:gd name="adj" fmla="val 16667"/>
            </a:avLst>
          </a:prstGeom>
          <a:solidFill>
            <a:schemeClr val="bg1"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s-ES_tradnl" altLang="es-ES" sz="700" b="1" dirty="0">
              <a:solidFill>
                <a:srgbClr val="FFFFFF"/>
              </a:solidFill>
            </a:endParaRPr>
          </a:p>
        </p:txBody>
      </p:sp>
      <p:sp>
        <p:nvSpPr>
          <p:cNvPr id="2060" name="_s2063"/>
          <p:cNvSpPr>
            <a:spLocks noChangeArrowheads="1"/>
          </p:cNvSpPr>
          <p:nvPr/>
        </p:nvSpPr>
        <p:spPr bwMode="auto">
          <a:xfrm>
            <a:off x="5040656" y="203690"/>
            <a:ext cx="2034226" cy="301894"/>
          </a:xfrm>
          <a:prstGeom prst="roundRect">
            <a:avLst>
              <a:gd name="adj" fmla="val 16667"/>
            </a:avLst>
          </a:prstGeom>
          <a:solidFill>
            <a:schemeClr val="tx1">
              <a:alpha val="94901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</a:rPr>
              <a:t>PRESIDENCIA</a:t>
            </a:r>
            <a:endParaRPr lang="es-ES" altLang="es-ES" sz="700" b="1" dirty="0">
              <a:solidFill>
                <a:srgbClr val="FFFFFF"/>
              </a:solidFill>
            </a:endParaRPr>
          </a:p>
        </p:txBody>
      </p:sp>
      <p:sp>
        <p:nvSpPr>
          <p:cNvPr id="100" name="_s2063"/>
          <p:cNvSpPr>
            <a:spLocks noChangeArrowheads="1"/>
          </p:cNvSpPr>
          <p:nvPr/>
        </p:nvSpPr>
        <p:spPr bwMode="auto">
          <a:xfrm>
            <a:off x="4617930" y="2793633"/>
            <a:ext cx="1139808" cy="548299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  <a:latin typeface="Arial" pitchFamily="34" charset="0"/>
              </a:rPr>
              <a:t>D. Turismo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_tradnl" altLang="es-ES" sz="700" dirty="0">
              <a:solidFill>
                <a:srgbClr val="FFFFFF"/>
              </a:solidFill>
              <a:latin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dirty="0">
                <a:solidFill>
                  <a:srgbClr val="FFFFFF"/>
                </a:solidFill>
                <a:latin typeface="Arial" pitchFamily="34" charset="0"/>
              </a:rPr>
              <a:t>Hector Coronel Gutierrez</a:t>
            </a:r>
          </a:p>
        </p:txBody>
      </p:sp>
      <p:sp>
        <p:nvSpPr>
          <p:cNvPr id="115" name="_s2063"/>
          <p:cNvSpPr>
            <a:spLocks noChangeArrowheads="1"/>
          </p:cNvSpPr>
          <p:nvPr/>
        </p:nvSpPr>
        <p:spPr bwMode="auto">
          <a:xfrm>
            <a:off x="5040655" y="1135637"/>
            <a:ext cx="2034226" cy="447675"/>
          </a:xfrm>
          <a:prstGeom prst="roundRect">
            <a:avLst>
              <a:gd name="adj" fmla="val 16667"/>
            </a:avLst>
          </a:prstGeom>
          <a:solidFill>
            <a:schemeClr val="accent5">
              <a:lumMod val="50000"/>
              <a:alpha val="94901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</a:rPr>
              <a:t>CONSEJERO DELEGADO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s-ES_tradnl" altLang="es-ES" sz="700" b="1" dirty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</a:rPr>
              <a:t>Ángel Martín Vizcaíno</a:t>
            </a:r>
          </a:p>
        </p:txBody>
      </p:sp>
      <p:sp>
        <p:nvSpPr>
          <p:cNvPr id="128" name="_s2063"/>
          <p:cNvSpPr>
            <a:spLocks noChangeArrowheads="1"/>
          </p:cNvSpPr>
          <p:nvPr/>
        </p:nvSpPr>
        <p:spPr bwMode="auto">
          <a:xfrm>
            <a:off x="7634286" y="2798254"/>
            <a:ext cx="1163966" cy="548299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</a:rPr>
              <a:t>D. Infraestructuras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s-ES_tradnl" altLang="es-ES" sz="700" dirty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dirty="0">
                <a:solidFill>
                  <a:srgbClr val="FFFFFF"/>
                </a:solidFill>
              </a:rPr>
              <a:t>Elena Larrú Martínez</a:t>
            </a:r>
          </a:p>
        </p:txBody>
      </p:sp>
      <p:sp>
        <p:nvSpPr>
          <p:cNvPr id="130" name="_s2063"/>
          <p:cNvSpPr>
            <a:spLocks noChangeArrowheads="1"/>
          </p:cNvSpPr>
          <p:nvPr/>
        </p:nvSpPr>
        <p:spPr bwMode="auto">
          <a:xfrm>
            <a:off x="197896" y="2790529"/>
            <a:ext cx="1115622" cy="56739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</a:rPr>
              <a:t>D. Económico Financiera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s-ES_tradnl" altLang="es-ES" sz="700" dirty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dirty="0">
                <a:solidFill>
                  <a:srgbClr val="FFFFFF"/>
                </a:solidFill>
              </a:rPr>
              <a:t>F. Javier Castón Rosas</a:t>
            </a:r>
          </a:p>
        </p:txBody>
      </p:sp>
      <p:sp>
        <p:nvSpPr>
          <p:cNvPr id="131" name="_s2063"/>
          <p:cNvSpPr>
            <a:spLocks noChangeArrowheads="1"/>
          </p:cNvSpPr>
          <p:nvPr/>
        </p:nvSpPr>
        <p:spPr bwMode="auto">
          <a:xfrm>
            <a:off x="1598788" y="2792304"/>
            <a:ext cx="1132027" cy="560218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s-ES_tradnl" altLang="es-ES" sz="700" b="1" dirty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</a:rPr>
              <a:t>D. Asuntos Jurídicos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s-ES_tradnl" altLang="es-ES" sz="700" dirty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dirty="0">
                <a:solidFill>
                  <a:srgbClr val="FFFFFF"/>
                </a:solidFill>
              </a:rPr>
              <a:t>Joaquín Fdez de Angulo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dirty="0">
                <a:solidFill>
                  <a:srgbClr val="FFFFFF"/>
                </a:solidFill>
              </a:rPr>
              <a:t> Martínez –Vara de Rey</a:t>
            </a:r>
            <a:endParaRPr lang="es-ES_tradnl" altLang="es-ES" sz="700" b="1" dirty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s-ES_tradnl" altLang="es-ES" sz="700" b="1" dirty="0">
              <a:solidFill>
                <a:srgbClr val="FFFFFF"/>
              </a:solidFill>
            </a:endParaRPr>
          </a:p>
        </p:txBody>
      </p:sp>
      <p:sp>
        <p:nvSpPr>
          <p:cNvPr id="132" name="_s2063"/>
          <p:cNvSpPr>
            <a:spLocks noChangeArrowheads="1"/>
          </p:cNvSpPr>
          <p:nvPr/>
        </p:nvSpPr>
        <p:spPr bwMode="auto">
          <a:xfrm>
            <a:off x="4150128" y="1866331"/>
            <a:ext cx="1547652" cy="447675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</a:rPr>
              <a:t>D. Comunicación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s-ES" sz="700" dirty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700" dirty="0">
                <a:solidFill>
                  <a:srgbClr val="FFFFFF"/>
                </a:solidFill>
              </a:rPr>
              <a:t>Marisa Bernal Gallero</a:t>
            </a:r>
          </a:p>
        </p:txBody>
      </p:sp>
      <p:sp>
        <p:nvSpPr>
          <p:cNvPr id="138" name="_s2063"/>
          <p:cNvSpPr>
            <a:spLocks noChangeArrowheads="1"/>
          </p:cNvSpPr>
          <p:nvPr/>
        </p:nvSpPr>
        <p:spPr bwMode="auto">
          <a:xfrm>
            <a:off x="9147910" y="2790529"/>
            <a:ext cx="1163966" cy="548299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s-ES_tradnl" altLang="es-ES" sz="700" b="1" dirty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</a:rPr>
              <a:t>D. Seguridad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s-ES_tradnl" altLang="es-ES" sz="700" dirty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dirty="0">
                <a:solidFill>
                  <a:srgbClr val="FFFFFF"/>
                </a:solidFill>
              </a:rPr>
              <a:t>Miguel Mendoza Expósito</a:t>
            </a:r>
          </a:p>
        </p:txBody>
      </p:sp>
      <p:sp>
        <p:nvSpPr>
          <p:cNvPr id="148" name="_s2063"/>
          <p:cNvSpPr>
            <a:spLocks noChangeArrowheads="1"/>
          </p:cNvSpPr>
          <p:nvPr/>
        </p:nvSpPr>
        <p:spPr bwMode="auto">
          <a:xfrm>
            <a:off x="343552" y="4140012"/>
            <a:ext cx="1441787" cy="212627"/>
          </a:xfrm>
          <a:prstGeom prst="roundRect">
            <a:avLst>
              <a:gd name="adj" fmla="val 16667"/>
            </a:avLst>
          </a:prstGeom>
          <a:solidFill>
            <a:schemeClr val="bg1">
              <a:lumMod val="50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  <a:latin typeface="Arial" pitchFamily="34" charset="0"/>
              </a:rPr>
              <a:t>TEATROS</a:t>
            </a:r>
          </a:p>
        </p:txBody>
      </p:sp>
      <p:sp>
        <p:nvSpPr>
          <p:cNvPr id="149" name="_s2063"/>
          <p:cNvSpPr>
            <a:spLocks noChangeArrowheads="1"/>
          </p:cNvSpPr>
          <p:nvPr/>
        </p:nvSpPr>
        <p:spPr bwMode="auto">
          <a:xfrm>
            <a:off x="2002891" y="4140012"/>
            <a:ext cx="1441786" cy="212627"/>
          </a:xfrm>
          <a:prstGeom prst="roundRect">
            <a:avLst>
              <a:gd name="adj" fmla="val 16667"/>
            </a:avLst>
          </a:prstGeom>
          <a:solidFill>
            <a:schemeClr val="bg1">
              <a:lumMod val="50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</a:rPr>
              <a:t>CENTROS CULTURALES</a:t>
            </a:r>
          </a:p>
        </p:txBody>
      </p:sp>
      <p:sp>
        <p:nvSpPr>
          <p:cNvPr id="157" name="_s2063"/>
          <p:cNvSpPr>
            <a:spLocks noChangeArrowheads="1"/>
          </p:cNvSpPr>
          <p:nvPr/>
        </p:nvSpPr>
        <p:spPr bwMode="auto">
          <a:xfrm>
            <a:off x="343552" y="4388973"/>
            <a:ext cx="1441787" cy="212627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</a:rPr>
              <a:t>TEATRO ESPAÑOL Y NAVES</a:t>
            </a:r>
          </a:p>
        </p:txBody>
      </p:sp>
      <p:sp>
        <p:nvSpPr>
          <p:cNvPr id="160" name="_s2063"/>
          <p:cNvSpPr>
            <a:spLocks noChangeArrowheads="1"/>
          </p:cNvSpPr>
          <p:nvPr/>
        </p:nvSpPr>
        <p:spPr bwMode="auto">
          <a:xfrm>
            <a:off x="352197" y="4803724"/>
            <a:ext cx="1441787" cy="212627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</a:rPr>
              <a:t>FERNÁN GÓMEZ</a:t>
            </a:r>
          </a:p>
        </p:txBody>
      </p:sp>
      <p:sp>
        <p:nvSpPr>
          <p:cNvPr id="162" name="_s2063"/>
          <p:cNvSpPr>
            <a:spLocks noChangeArrowheads="1"/>
          </p:cNvSpPr>
          <p:nvPr/>
        </p:nvSpPr>
        <p:spPr bwMode="auto">
          <a:xfrm>
            <a:off x="343552" y="4601484"/>
            <a:ext cx="1441787" cy="212627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</a:rPr>
              <a:t>CIRCO PRICE</a:t>
            </a:r>
          </a:p>
        </p:txBody>
      </p:sp>
      <p:sp>
        <p:nvSpPr>
          <p:cNvPr id="163" name="_s2063"/>
          <p:cNvSpPr>
            <a:spLocks noChangeArrowheads="1"/>
          </p:cNvSpPr>
          <p:nvPr/>
        </p:nvSpPr>
        <p:spPr bwMode="auto">
          <a:xfrm>
            <a:off x="2002894" y="5224401"/>
            <a:ext cx="1441787" cy="223968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</a:rPr>
              <a:t>DAOíZ Y VELARDE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</a:rPr>
              <a:t>REAL TEATRO DE RETIRO</a:t>
            </a:r>
          </a:p>
        </p:txBody>
      </p:sp>
      <p:sp>
        <p:nvSpPr>
          <p:cNvPr id="165" name="_s2063"/>
          <p:cNvSpPr>
            <a:spLocks noChangeArrowheads="1"/>
          </p:cNvSpPr>
          <p:nvPr/>
        </p:nvSpPr>
        <p:spPr bwMode="auto">
          <a:xfrm>
            <a:off x="2002891" y="4411110"/>
            <a:ext cx="1441786" cy="212627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</a:rPr>
              <a:t>CENTROCENTRO</a:t>
            </a:r>
          </a:p>
        </p:txBody>
      </p:sp>
      <p:sp>
        <p:nvSpPr>
          <p:cNvPr id="167" name="_s2063"/>
          <p:cNvSpPr>
            <a:spLocks noChangeArrowheads="1"/>
          </p:cNvSpPr>
          <p:nvPr/>
        </p:nvSpPr>
        <p:spPr bwMode="auto">
          <a:xfrm>
            <a:off x="2002893" y="4682206"/>
            <a:ext cx="1441787" cy="212627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</a:rPr>
              <a:t>CONDE DUQUE</a:t>
            </a:r>
          </a:p>
        </p:txBody>
      </p:sp>
      <p:sp>
        <p:nvSpPr>
          <p:cNvPr id="46" name="_s2063"/>
          <p:cNvSpPr>
            <a:spLocks noChangeArrowheads="1"/>
          </p:cNvSpPr>
          <p:nvPr/>
        </p:nvSpPr>
        <p:spPr bwMode="auto">
          <a:xfrm>
            <a:off x="2002894" y="4953304"/>
            <a:ext cx="1441787" cy="212627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</a:rPr>
              <a:t>MATADERO MADRID</a:t>
            </a:r>
          </a:p>
        </p:txBody>
      </p:sp>
      <p:sp>
        <p:nvSpPr>
          <p:cNvPr id="60" name="_s2063"/>
          <p:cNvSpPr>
            <a:spLocks noChangeArrowheads="1"/>
          </p:cNvSpPr>
          <p:nvPr/>
        </p:nvSpPr>
        <p:spPr bwMode="auto">
          <a:xfrm>
            <a:off x="2002894" y="5506841"/>
            <a:ext cx="1441787" cy="223968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</a:rPr>
              <a:t>QUINTA DE LOS MOLINOS</a:t>
            </a:r>
          </a:p>
        </p:txBody>
      </p:sp>
      <p:sp>
        <p:nvSpPr>
          <p:cNvPr id="66" name="_s2063"/>
          <p:cNvSpPr>
            <a:spLocks noChangeArrowheads="1"/>
          </p:cNvSpPr>
          <p:nvPr/>
        </p:nvSpPr>
        <p:spPr bwMode="auto">
          <a:xfrm>
            <a:off x="3081865" y="2792304"/>
            <a:ext cx="1130020" cy="563211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  <a:latin typeface="Arial" pitchFamily="34" charset="0"/>
              </a:rPr>
              <a:t>D. Producción y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  <a:latin typeface="Arial" pitchFamily="34" charset="0"/>
              </a:rPr>
              <a:t>Coordinación Técnica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_tradnl" altLang="es-ES" sz="700" dirty="0">
              <a:solidFill>
                <a:srgbClr val="FFFFFF"/>
              </a:solidFill>
              <a:latin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dirty="0">
                <a:solidFill>
                  <a:srgbClr val="FFFFFF"/>
                </a:solidFill>
                <a:latin typeface="Arial" pitchFamily="34" charset="0"/>
              </a:rPr>
              <a:t>Oscar Amigo Altisent</a:t>
            </a:r>
          </a:p>
        </p:txBody>
      </p:sp>
      <p:sp>
        <p:nvSpPr>
          <p:cNvPr id="51" name="_s2063"/>
          <p:cNvSpPr>
            <a:spLocks noChangeArrowheads="1"/>
          </p:cNvSpPr>
          <p:nvPr/>
        </p:nvSpPr>
        <p:spPr bwMode="auto">
          <a:xfrm>
            <a:off x="6096000" y="2797938"/>
            <a:ext cx="1130021" cy="551688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</a:rPr>
              <a:t>D. Organización y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</a:rPr>
              <a:t>Recursos Humanos</a:t>
            </a:r>
            <a:br>
              <a:rPr lang="es-ES_tradnl" altLang="es-ES" sz="700" b="1" dirty="0">
                <a:solidFill>
                  <a:srgbClr val="FFFFFF"/>
                </a:solidFill>
              </a:rPr>
            </a:br>
            <a:endParaRPr lang="es-ES_tradnl" altLang="es-ES" sz="700" b="1" dirty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dirty="0">
                <a:solidFill>
                  <a:srgbClr val="FFFFFF"/>
                </a:solidFill>
              </a:rPr>
              <a:t>Isabel Ucelay Delgado</a:t>
            </a:r>
          </a:p>
        </p:txBody>
      </p:sp>
      <p:sp>
        <p:nvSpPr>
          <p:cNvPr id="45" name="_s2063"/>
          <p:cNvSpPr>
            <a:spLocks noChangeArrowheads="1"/>
          </p:cNvSpPr>
          <p:nvPr/>
        </p:nvSpPr>
        <p:spPr bwMode="auto">
          <a:xfrm>
            <a:off x="5040656" y="600287"/>
            <a:ext cx="2034226" cy="343692"/>
          </a:xfrm>
          <a:prstGeom prst="roundRect">
            <a:avLst>
              <a:gd name="adj" fmla="val 16667"/>
            </a:avLst>
          </a:prstGeom>
          <a:solidFill>
            <a:schemeClr val="tx1">
              <a:lumMod val="85000"/>
              <a:lumOff val="1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</a:rPr>
              <a:t>CONSEJO DE ADMINISTRACIÓN</a:t>
            </a:r>
            <a:endParaRPr lang="es-ES" altLang="es-ES" sz="700" b="1" dirty="0">
              <a:solidFill>
                <a:srgbClr val="FFFFFF"/>
              </a:solidFill>
            </a:endParaRPr>
          </a:p>
        </p:txBody>
      </p:sp>
      <p:sp>
        <p:nvSpPr>
          <p:cNvPr id="48" name="_s2063">
            <a:extLst>
              <a:ext uri="{FF2B5EF4-FFF2-40B4-BE49-F238E27FC236}">
                <a16:creationId xmlns:a16="http://schemas.microsoft.com/office/drawing/2014/main" id="{4026973B-552E-47AC-8F41-DEDB596E0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6649" y="1866331"/>
            <a:ext cx="1764553" cy="447675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</a:rPr>
              <a:t>D. Relaciones Institucionales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s-ES" sz="700" dirty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700" dirty="0">
                <a:solidFill>
                  <a:srgbClr val="FFFFFF"/>
                </a:solidFill>
              </a:rPr>
              <a:t>Manuel Barranco Mateos</a:t>
            </a:r>
            <a:endParaRPr lang="es-ES_tradnl" altLang="es-ES" sz="700" dirty="0">
              <a:solidFill>
                <a:srgbClr val="FFFFFF"/>
              </a:solidFill>
            </a:endParaRPr>
          </a:p>
        </p:txBody>
      </p:sp>
      <p:sp>
        <p:nvSpPr>
          <p:cNvPr id="41" name="_s2063">
            <a:extLst>
              <a:ext uri="{FF2B5EF4-FFF2-40B4-BE49-F238E27FC236}">
                <a16:creationId xmlns:a16="http://schemas.microsoft.com/office/drawing/2014/main" id="{293BE5FF-14E4-4F70-BEB2-0DD0CF9426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332" y="5048619"/>
            <a:ext cx="1441787" cy="210235"/>
          </a:xfrm>
          <a:prstGeom prst="roundRect">
            <a:avLst>
              <a:gd name="adj" fmla="val 16667"/>
            </a:avLst>
          </a:prstGeom>
          <a:solidFill>
            <a:schemeClr val="bg1">
              <a:lumMod val="50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</a:rPr>
              <a:t>OTROS ESPACIOS</a:t>
            </a:r>
          </a:p>
        </p:txBody>
      </p:sp>
      <p:sp>
        <p:nvSpPr>
          <p:cNvPr id="42" name="_s2063">
            <a:extLst>
              <a:ext uri="{FF2B5EF4-FFF2-40B4-BE49-F238E27FC236}">
                <a16:creationId xmlns:a16="http://schemas.microsoft.com/office/drawing/2014/main" id="{B75AF97A-7778-474D-AF62-E40E82144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242" y="5290730"/>
            <a:ext cx="1441787" cy="210235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</a:rPr>
              <a:t>CAJA MÁGICA</a:t>
            </a:r>
          </a:p>
        </p:txBody>
      </p:sp>
      <p:sp>
        <p:nvSpPr>
          <p:cNvPr id="43" name="_s2063">
            <a:extLst>
              <a:ext uri="{FF2B5EF4-FFF2-40B4-BE49-F238E27FC236}">
                <a16:creationId xmlns:a16="http://schemas.microsoft.com/office/drawing/2014/main" id="{D5764C30-7A7A-49FF-811D-639A1FD43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183" y="5520575"/>
            <a:ext cx="1441787" cy="210235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</a:rPr>
              <a:t>RECINTOS FERIALES</a:t>
            </a: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3F05FE9B-9B4A-4350-A549-F9325435A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59A7-0E18-4BFF-AFC9-7FE549F6349E}" type="slidenum">
              <a:rPr lang="es-ES" smtClean="0"/>
              <a:pPr/>
              <a:t>1</a:t>
            </a:fld>
            <a:endParaRPr lang="es-ES" dirty="0"/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A0ACAC33-86D9-42F5-B4D5-D71F789BDADC}"/>
              </a:ext>
            </a:extLst>
          </p:cNvPr>
          <p:cNvCxnSpPr>
            <a:cxnSpLocks/>
          </p:cNvCxnSpPr>
          <p:nvPr/>
        </p:nvCxnSpPr>
        <p:spPr>
          <a:xfrm>
            <a:off x="91483" y="2449585"/>
            <a:ext cx="11262317" cy="2535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9" name="_s2063">
            <a:extLst>
              <a:ext uri="{FF2B5EF4-FFF2-40B4-BE49-F238E27FC236}">
                <a16:creationId xmlns:a16="http://schemas.microsoft.com/office/drawing/2014/main" id="{7E4FA2D9-695C-452D-B4E8-EDCE395BB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6120" y="2790528"/>
            <a:ext cx="1163966" cy="548299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</a:rPr>
              <a:t>D. Proyectos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</a:rPr>
              <a:t>Estratégicos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dirty="0">
                <a:solidFill>
                  <a:srgbClr val="FFFFFF"/>
                </a:solidFill>
              </a:rPr>
              <a:t>Rodrigo Borrega Fernández</a:t>
            </a:r>
          </a:p>
        </p:txBody>
      </p:sp>
      <p:sp>
        <p:nvSpPr>
          <p:cNvPr id="50" name="_s2063">
            <a:extLst>
              <a:ext uri="{FF2B5EF4-FFF2-40B4-BE49-F238E27FC236}">
                <a16:creationId xmlns:a16="http://schemas.microsoft.com/office/drawing/2014/main" id="{D9AE41BB-1164-D8E4-C7E0-7444CBF78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2890" y="5782934"/>
            <a:ext cx="1441787" cy="212627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00" b="1" dirty="0">
                <a:solidFill>
                  <a:srgbClr val="FFFFFF"/>
                </a:solidFill>
              </a:rPr>
              <a:t>SERRERÍA BELGA</a:t>
            </a:r>
          </a:p>
        </p:txBody>
      </p:sp>
    </p:spTree>
    <p:extLst>
      <p:ext uri="{BB962C8B-B14F-4D97-AF65-F5344CB8AC3E}">
        <p14:creationId xmlns:p14="http://schemas.microsoft.com/office/powerpoint/2010/main" val="11826230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140566</TotalTime>
  <Words>126</Words>
  <Application>Microsoft Office PowerPoint</Application>
  <PresentationFormat>Panorámica</PresentationFormat>
  <Paragraphs>56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 Sanchez Jimenez</dc:creator>
  <cp:lastModifiedBy>Tamara del Olmo</cp:lastModifiedBy>
  <cp:revision>2723</cp:revision>
  <cp:lastPrinted>2021-09-14T07:22:28Z</cp:lastPrinted>
  <dcterms:created xsi:type="dcterms:W3CDTF">2015-02-09T13:05:33Z</dcterms:created>
  <dcterms:modified xsi:type="dcterms:W3CDTF">2023-05-18T13:44:04Z</dcterms:modified>
</cp:coreProperties>
</file>